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60" r:id="rId3"/>
    <p:sldId id="257" r:id="rId4"/>
    <p:sldId id="269" r:id="rId5"/>
    <p:sldId id="270" r:id="rId6"/>
    <p:sldId id="259" r:id="rId7"/>
    <p:sldId id="264" r:id="rId8"/>
    <p:sldId id="258" r:id="rId9"/>
    <p:sldId id="263" r:id="rId10"/>
    <p:sldId id="267" r:id="rId11"/>
    <p:sldId id="268" r:id="rId12"/>
    <p:sldId id="261" r:id="rId13"/>
    <p:sldId id="272" r:id="rId14"/>
    <p:sldId id="265" r:id="rId15"/>
    <p:sldId id="262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632D38-04E2-D4BC-110D-83249B5FE65D}" v="1" dt="2024-02-21T07:12:20.123"/>
    <p1510:client id="{1BE8F92A-413A-C4DE-E915-A8C2FDBEFAB6}" v="55" dt="2024-02-21T07:40:58.283"/>
    <p1510:client id="{3D5060B5-AD20-79F3-BE4A-B5299AD9965A}" v="56" dt="2024-02-21T07:41:22.293"/>
    <p1510:client id="{825E52DE-B63C-F334-E120-A1344C57F40D}" v="334" dt="2024-02-20T12:25:39.574"/>
    <p1510:client id="{8D19D847-1B1E-8210-C236-75C2E97098E2}" v="564" dt="2024-02-20T21:24:55.349"/>
    <p1510:client id="{A37D406D-9A9B-E550-7F3A-3274A74AEF6B}" v="334" dt="2024-02-20T14:52:53.214"/>
    <p1510:client id="{D3A8A8B5-36D1-C1FE-E6AA-01864DBDE7DB}" v="1257" dt="2024-02-20T14:18:07.070"/>
    <p1510:client id="{D8D36F01-E715-7BD2-F74A-AB5CD3F33E07}" v="339" dt="2024-02-20T12:25:06.692"/>
    <p1510:client id="{E4F9E8E4-46D6-8511-06F2-106157279FA9}" v="42" dt="2024-02-20T12:08:50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04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006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363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104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22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923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936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94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58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07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33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55" r:id="rId6"/>
    <p:sldLayoutId id="2147483751" r:id="rId7"/>
    <p:sldLayoutId id="2147483752" r:id="rId8"/>
    <p:sldLayoutId id="2147483753" r:id="rId9"/>
    <p:sldLayoutId id="2147483754" r:id="rId10"/>
    <p:sldLayoutId id="214748375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15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2" name="Rectangle 17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3" name="Rectangle 19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lede 3" descr="Et billede, der indeholder person, hånd, grøntsager, negl/søm/nål&#10;&#10;Beskrivelsen er genereret automatisk">
            <a:extLst>
              <a:ext uri="{FF2B5EF4-FFF2-40B4-BE49-F238E27FC236}">
                <a16:creationId xmlns:a16="http://schemas.microsoft.com/office/drawing/2014/main" id="{20816D25-C108-BFC5-7A02-94CEC8BB92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4552" r="-1" b="1174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grpSp>
        <p:nvGrpSpPr>
          <p:cNvPr id="64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" name="Group 30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6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36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Billede 4" descr="Et billede, der indeholder tekst, Font/skrifttype, skærmbillede, Grafik&#10;&#10;Beskrivelsen er genereret automatisk">
            <a:extLst>
              <a:ext uri="{FF2B5EF4-FFF2-40B4-BE49-F238E27FC236}">
                <a16:creationId xmlns:a16="http://schemas.microsoft.com/office/drawing/2014/main" id="{5FFA6634-F95D-1DA8-80D6-AB55BE8D9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7900" y="34718"/>
            <a:ext cx="12192000" cy="347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942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99B37DB0-0060-85E5-4CD6-67CF3C71AB5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3448050" cy="830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Code-First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0E198DB1-DF34-9CB3-4CDF-A22387099895}"/>
              </a:ext>
            </a:extLst>
          </p:cNvPr>
          <p:cNvSpPr txBox="1">
            <a:spLocks/>
          </p:cNvSpPr>
          <p:nvPr/>
        </p:nvSpPr>
        <p:spPr>
          <a:xfrm>
            <a:off x="866774" y="1079499"/>
            <a:ext cx="10734675" cy="496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Visual Studio Auto-</a:t>
            </a:r>
            <a:r>
              <a:rPr lang="da-DK" err="1"/>
              <a:t>Generated</a:t>
            </a:r>
            <a:r>
              <a:rPr lang="da-DK"/>
              <a:t> controller med </a:t>
            </a:r>
            <a:r>
              <a:rPr lang="da-DK" err="1"/>
              <a:t>entity</a:t>
            </a:r>
            <a:r>
              <a:rPr lang="da-DK"/>
              <a:t> framework CRUD</a:t>
            </a:r>
          </a:p>
        </p:txBody>
      </p:sp>
      <p:pic>
        <p:nvPicPr>
          <p:cNvPr id="9" name="Billede 8" descr="Et billede, der indeholder tekst, skærmbillede, software, display/skærm/fremvisning&#10;&#10;Beskrivelsen er genereret automatisk">
            <a:extLst>
              <a:ext uri="{FF2B5EF4-FFF2-40B4-BE49-F238E27FC236}">
                <a16:creationId xmlns:a16="http://schemas.microsoft.com/office/drawing/2014/main" id="{98D3CAFF-F657-32C0-5553-DE67F25D0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87" y="1522531"/>
            <a:ext cx="5227226" cy="3417829"/>
          </a:xfrm>
          <a:prstGeom prst="rect">
            <a:avLst/>
          </a:prstGeom>
        </p:spPr>
      </p:pic>
      <p:pic>
        <p:nvPicPr>
          <p:cNvPr id="10" name="Billede 9" descr="Et billede, der indeholder tekst, skærmbillede, Font/skrifttype, software&#10;&#10;Beskrivelsen er genereret automatisk">
            <a:extLst>
              <a:ext uri="{FF2B5EF4-FFF2-40B4-BE49-F238E27FC236}">
                <a16:creationId xmlns:a16="http://schemas.microsoft.com/office/drawing/2014/main" id="{C338F966-7205-1C53-ECFB-237E56F63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317" y="4030603"/>
            <a:ext cx="7213365" cy="2512719"/>
          </a:xfrm>
          <a:prstGeom prst="rect">
            <a:avLst/>
          </a:prstGeom>
        </p:spPr>
      </p:pic>
      <p:pic>
        <p:nvPicPr>
          <p:cNvPr id="11" name="Billede 10" descr="Et billede, der indeholder tekst, skærmbillede, Font/skrifttype&#10;&#10;Beskrivelsen er genereret automatisk">
            <a:extLst>
              <a:ext uri="{FF2B5EF4-FFF2-40B4-BE49-F238E27FC236}">
                <a16:creationId xmlns:a16="http://schemas.microsoft.com/office/drawing/2014/main" id="{57199D07-134D-7565-1C68-A3F8535A7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634" y="4519260"/>
            <a:ext cx="5540140" cy="2250370"/>
          </a:xfrm>
          <a:prstGeom prst="rect">
            <a:avLst/>
          </a:prstGeom>
        </p:spPr>
      </p:pic>
      <p:pic>
        <p:nvPicPr>
          <p:cNvPr id="13" name="Billede 12" descr="Et billede, der indeholder tekst, skærmbillede, display/skærm/fremvisning, software&#10;&#10;Beskrivelsen er genereret automatisk">
            <a:extLst>
              <a:ext uri="{FF2B5EF4-FFF2-40B4-BE49-F238E27FC236}">
                <a16:creationId xmlns:a16="http://schemas.microsoft.com/office/drawing/2014/main" id="{4B4E715E-69CA-EAA8-F15B-8F39694A9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6549" y="2328863"/>
            <a:ext cx="579120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503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 descr="Et billede, der indeholder tekst, skærmbillede, Font/skrifttype, nummer/tal&#10;&#10;Beskrivelsen er genereret automatisk">
            <a:extLst>
              <a:ext uri="{FF2B5EF4-FFF2-40B4-BE49-F238E27FC236}">
                <a16:creationId xmlns:a16="http://schemas.microsoft.com/office/drawing/2014/main" id="{97A7525C-1357-0EBB-0F73-62E4D6EEA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60" y="1844481"/>
            <a:ext cx="2824047" cy="5008989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C46C2C48-5FEA-8F7F-7EAC-3B7D83E246B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3448050" cy="830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Code-First</a:t>
            </a: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E2024FAE-77CD-46EC-0BED-F7DE02C8F8B4}"/>
              </a:ext>
            </a:extLst>
          </p:cNvPr>
          <p:cNvSpPr txBox="1">
            <a:spLocks/>
          </p:cNvSpPr>
          <p:nvPr/>
        </p:nvSpPr>
        <p:spPr>
          <a:xfrm>
            <a:off x="327102" y="1433783"/>
            <a:ext cx="3448050" cy="477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Swagger Post: Data </a:t>
            </a:r>
            <a:r>
              <a:rPr lang="da-DK" sz="4500"/>
              <a:t>Den</a:t>
            </a:r>
            <a:r>
              <a:rPr lang="da-DK"/>
              <a:t> Vil Ha</a:t>
            </a:r>
          </a:p>
        </p:txBody>
      </p:sp>
      <p:pic>
        <p:nvPicPr>
          <p:cNvPr id="8" name="Billede 7" descr="Et billede, der indeholder tekst, skærmbillede, display/skærm/fremvisning, software&#10;&#10;Beskrivelsen er genereret automatisk">
            <a:extLst>
              <a:ext uri="{FF2B5EF4-FFF2-40B4-BE49-F238E27FC236}">
                <a16:creationId xmlns:a16="http://schemas.microsoft.com/office/drawing/2014/main" id="{7202DAB1-3617-44C8-84BE-8717BD4D6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820" y="4393464"/>
            <a:ext cx="9257604" cy="2438633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DB1C7512-52FE-A0D4-6A24-F39ADB2EDBF9}"/>
              </a:ext>
            </a:extLst>
          </p:cNvPr>
          <p:cNvSpPr txBox="1">
            <a:spLocks/>
          </p:cNvSpPr>
          <p:nvPr/>
        </p:nvSpPr>
        <p:spPr>
          <a:xfrm>
            <a:off x="3588833" y="3868466"/>
            <a:ext cx="3448050" cy="4771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sz="1800"/>
              <a:t>Swagger Post: </a:t>
            </a:r>
            <a:r>
              <a:rPr lang="da-DK" sz="1800" err="1"/>
              <a:t>Result</a:t>
            </a:r>
            <a:endParaRPr lang="da-DK" sz="180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2FF5525B-F7AA-BD1C-4FB4-D589E60B0873}"/>
              </a:ext>
            </a:extLst>
          </p:cNvPr>
          <p:cNvSpPr txBox="1">
            <a:spLocks/>
          </p:cNvSpPr>
          <p:nvPr/>
        </p:nvSpPr>
        <p:spPr>
          <a:xfrm>
            <a:off x="8290931" y="2790515"/>
            <a:ext cx="3448050" cy="477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Swagger </a:t>
            </a:r>
            <a:r>
              <a:rPr lang="da-DK" err="1"/>
              <a:t>Get</a:t>
            </a:r>
            <a:r>
              <a:rPr lang="da-DK"/>
              <a:t> </a:t>
            </a:r>
            <a:r>
              <a:rPr lang="da-DK" err="1"/>
              <a:t>Endpoint</a:t>
            </a:r>
          </a:p>
        </p:txBody>
      </p:sp>
    </p:spTree>
    <p:extLst>
      <p:ext uri="{BB962C8B-B14F-4D97-AF65-F5344CB8AC3E}">
        <p14:creationId xmlns:p14="http://schemas.microsoft.com/office/powerpoint/2010/main" val="1763126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indhold 3" descr="Et billede, der indeholder tekst, skærmbillede, software, Font/skrifttype&#10;&#10;Beskrivelsen er genereret automatisk">
            <a:extLst>
              <a:ext uri="{FF2B5EF4-FFF2-40B4-BE49-F238E27FC236}">
                <a16:creationId xmlns:a16="http://schemas.microsoft.com/office/drawing/2014/main" id="{49825483-1523-85EA-B7AF-25110C1C2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4409" y="1781452"/>
            <a:ext cx="5267720" cy="3299753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A7AEBD2-1AE9-FC4B-2F35-9C49D5887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Database-First </a:t>
            </a:r>
          </a:p>
        </p:txBody>
      </p:sp>
      <p:pic>
        <p:nvPicPr>
          <p:cNvPr id="7" name="Billede 6" descr="Et billede, der indeholder tekst, skærmbillede, Font/skrifttype&#10;&#10;Beskrivelsen er genereret automatisk">
            <a:extLst>
              <a:ext uri="{FF2B5EF4-FFF2-40B4-BE49-F238E27FC236}">
                <a16:creationId xmlns:a16="http://schemas.microsoft.com/office/drawing/2014/main" id="{83695AF7-72AF-7F54-DBA6-CEF2DEBB78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773" y="4979039"/>
            <a:ext cx="5268502" cy="1794229"/>
          </a:xfrm>
          <a:prstGeom prst="rect">
            <a:avLst/>
          </a:prstGeom>
        </p:spPr>
      </p:pic>
      <p:sp>
        <p:nvSpPr>
          <p:cNvPr id="3" name="Tekstfelt 2">
            <a:extLst>
              <a:ext uri="{FF2B5EF4-FFF2-40B4-BE49-F238E27FC236}">
                <a16:creationId xmlns:a16="http://schemas.microsoft.com/office/drawing/2014/main" id="{8A721913-8BFE-B52B-7273-DA861FABB7C4}"/>
              </a:ext>
            </a:extLst>
          </p:cNvPr>
          <p:cNvSpPr txBox="1"/>
          <p:nvPr/>
        </p:nvSpPr>
        <p:spPr>
          <a:xfrm>
            <a:off x="385732" y="1325846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a-DK">
                <a:cs typeface="Arial"/>
              </a:rPr>
              <a:t>Modeller:</a:t>
            </a:r>
            <a:endParaRPr lang="da-DK"/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A28032DF-5BDD-4A9D-6EFB-A8A657C20753}"/>
              </a:ext>
            </a:extLst>
          </p:cNvPr>
          <p:cNvSpPr txBox="1"/>
          <p:nvPr/>
        </p:nvSpPr>
        <p:spPr>
          <a:xfrm>
            <a:off x="6735459" y="1210737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>
                <a:cs typeface="Arial"/>
              </a:rPr>
              <a:t>Database </a:t>
            </a:r>
            <a:r>
              <a:rPr lang="da-DK" err="1">
                <a:cs typeface="Arial"/>
              </a:rPr>
              <a:t>Context</a:t>
            </a:r>
            <a:r>
              <a:rPr lang="da-DK">
                <a:cs typeface="Arial"/>
              </a:rPr>
              <a:t>:</a:t>
            </a:r>
          </a:p>
        </p:txBody>
      </p:sp>
      <p:pic>
        <p:nvPicPr>
          <p:cNvPr id="9" name="Billede 8" descr="Et billede, der indeholder tekst, skærmbillede, Font/skrifttype&#10;&#10;Beskrivelsen er genereret automatisk">
            <a:extLst>
              <a:ext uri="{FF2B5EF4-FFF2-40B4-BE49-F238E27FC236}">
                <a16:creationId xmlns:a16="http://schemas.microsoft.com/office/drawing/2014/main" id="{726899FB-32D6-5ADE-5485-1E95A2D093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7634" y="1580444"/>
            <a:ext cx="5857548" cy="5070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592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AA9E44-89E6-64D5-ABD6-984EC777D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/>
              <a:t>Database-First eksempel controller:</a:t>
            </a:r>
          </a:p>
        </p:txBody>
      </p:sp>
      <p:pic>
        <p:nvPicPr>
          <p:cNvPr id="4" name="Pladsholder til indhold 3" descr="Et billede, der indeholder tekst, elektronik, skærmbillede, display/skærm/fremvisning&#10;&#10;Beskrivelsen er genereret automatisk">
            <a:extLst>
              <a:ext uri="{FF2B5EF4-FFF2-40B4-BE49-F238E27FC236}">
                <a16:creationId xmlns:a16="http://schemas.microsoft.com/office/drawing/2014/main" id="{DF1CBCF2-791C-2DD4-9396-43A0F98C6F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5959" y="1251516"/>
            <a:ext cx="5101588" cy="5520434"/>
          </a:xfrm>
        </p:spPr>
      </p:pic>
    </p:spTree>
    <p:extLst>
      <p:ext uri="{BB962C8B-B14F-4D97-AF65-F5344CB8AC3E}">
        <p14:creationId xmlns:p14="http://schemas.microsoft.com/office/powerpoint/2010/main" val="1775823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A9D87D1-AECA-36D6-F558-1CDC1805F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a-DK" err="1">
                <a:cs typeface="Arial"/>
              </a:rPr>
              <a:t>Nuget</a:t>
            </a:r>
            <a:r>
              <a:rPr lang="da-DK">
                <a:cs typeface="Arial"/>
              </a:rPr>
              <a:t> Packages: </a:t>
            </a:r>
            <a:br>
              <a:rPr lang="da-DK">
                <a:cs typeface="Arial"/>
              </a:rPr>
            </a:br>
            <a:r>
              <a:rPr lang="da-DK" err="1">
                <a:cs typeface="Arial"/>
              </a:rPr>
              <a:t>EntityFrameworkCore</a:t>
            </a:r>
            <a:r>
              <a:rPr lang="da-DK">
                <a:cs typeface="Arial"/>
              </a:rPr>
              <a:t> 6.0.2</a:t>
            </a:r>
            <a:br>
              <a:rPr lang="da-DK">
                <a:cs typeface="Arial"/>
              </a:rPr>
            </a:br>
            <a:r>
              <a:rPr lang="da-DK" err="1">
                <a:cs typeface="Arial"/>
              </a:rPr>
              <a:t>EntityFrameworkCore.Tools</a:t>
            </a:r>
            <a:r>
              <a:rPr lang="da-DK">
                <a:cs typeface="Arial"/>
              </a:rPr>
              <a:t> 6.0.2</a:t>
            </a:r>
            <a:br>
              <a:rPr lang="da-DK">
                <a:cs typeface="Arial"/>
              </a:rPr>
            </a:br>
            <a:r>
              <a:rPr lang="da-DK" err="1">
                <a:cs typeface="Arial"/>
              </a:rPr>
              <a:t>EntityFrameworkCore.SqlServer</a:t>
            </a:r>
            <a:r>
              <a:rPr lang="da-DK">
                <a:cs typeface="Arial"/>
              </a:rPr>
              <a:t> 6.0.2</a:t>
            </a:r>
            <a:br>
              <a:rPr lang="da-DK">
                <a:cs typeface="Arial"/>
              </a:rPr>
            </a:br>
            <a:r>
              <a:rPr lang="da-DK" err="1">
                <a:cs typeface="Arial"/>
              </a:rPr>
              <a:t>Extensions.Configuration</a:t>
            </a:r>
            <a:r>
              <a:rPr lang="da-DK">
                <a:cs typeface="Arial"/>
              </a:rPr>
              <a:t> 6.0.0</a:t>
            </a:r>
          </a:p>
          <a:p>
            <a:pPr marL="0" indent="0">
              <a:buNone/>
            </a:pPr>
            <a:endParaRPr lang="da-DK">
              <a:cs typeface="Arial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A5F5490-040E-151F-1FE7-742440EC3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Database-First</a:t>
            </a:r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20AF55CD-CC26-1DED-6D55-D93ABA8AEE5C}"/>
              </a:ext>
            </a:extLst>
          </p:cNvPr>
          <p:cNvSpPr txBox="1"/>
          <p:nvPr/>
        </p:nvSpPr>
        <p:spPr>
          <a:xfrm>
            <a:off x="8580952" y="1410567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>
                <a:cs typeface="Arial"/>
              </a:rPr>
              <a:t>Database diagram:</a:t>
            </a:r>
            <a:endParaRPr lang="da-DK"/>
          </a:p>
        </p:txBody>
      </p:sp>
      <p:pic>
        <p:nvPicPr>
          <p:cNvPr id="4" name="Billede 3" descr="Et billede, der indeholder tekst, diagram, Plan, linje/række&#10;&#10;Beskrivelsen er genereret automatisk">
            <a:extLst>
              <a:ext uri="{FF2B5EF4-FFF2-40B4-BE49-F238E27FC236}">
                <a16:creationId xmlns:a16="http://schemas.microsoft.com/office/drawing/2014/main" id="{2AB993A5-781E-0BF1-2996-B6ECEB212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3951" y="1990144"/>
            <a:ext cx="5557025" cy="370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253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230F1-77A2-614B-0786-9CB74EC89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Database-First Problemer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47B6ADE-6CDA-0E6F-012A-74B12369B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Calibri" panose="020B0504020202020204" pitchFamily="34" charset="0"/>
              <a:buChar char="-"/>
            </a:pPr>
            <a:r>
              <a:rPr lang="da-DK">
                <a:cs typeface="Arial"/>
              </a:rPr>
              <a:t>Umiddelbart en lille bakke at sætte op til at starte med</a:t>
            </a:r>
            <a:br>
              <a:rPr lang="da-DK">
                <a:cs typeface="Arial"/>
              </a:rPr>
            </a:br>
            <a:r>
              <a:rPr lang="da-DK">
                <a:cs typeface="Arial"/>
              </a:rPr>
              <a:t>man skal lige vide helt præcist hvilket </a:t>
            </a:r>
            <a:r>
              <a:rPr lang="da-DK" err="1">
                <a:cs typeface="Arial"/>
              </a:rPr>
              <a:t>nuget</a:t>
            </a:r>
            <a:r>
              <a:rPr lang="da-DK">
                <a:cs typeface="Arial"/>
              </a:rPr>
              <a:t> pakker man skal have fat i.</a:t>
            </a:r>
          </a:p>
          <a:p>
            <a:pPr>
              <a:buFont typeface="Calibri" panose="020B0504020202020204" pitchFamily="34" charset="0"/>
              <a:buChar char="-"/>
            </a:pPr>
            <a:r>
              <a:rPr lang="da-DK">
                <a:cs typeface="Arial"/>
              </a:rPr>
              <a:t>Umenneskeligt grimt at arbejde med i swagger ui</a:t>
            </a:r>
            <a:br>
              <a:rPr lang="da-DK">
                <a:cs typeface="Arial"/>
              </a:rPr>
            </a:br>
            <a:r>
              <a:rPr lang="da-DK">
                <a:cs typeface="Arial"/>
              </a:rPr>
              <a:t>man bliver næsten tvunget til at bruge </a:t>
            </a:r>
            <a:r>
              <a:rPr lang="da-DK" err="1">
                <a:cs typeface="Arial"/>
              </a:rPr>
              <a:t>stored</a:t>
            </a:r>
            <a:r>
              <a:rPr lang="da-DK">
                <a:cs typeface="Arial"/>
              </a:rPr>
              <a:t> procedures, hvilket jo selvfølgelig ikke er et problem at bruge.</a:t>
            </a:r>
          </a:p>
          <a:p>
            <a:pPr>
              <a:buFont typeface="Calibri" panose="020B0504020202020204" pitchFamily="34" charset="0"/>
              <a:buChar char="-"/>
            </a:pPr>
            <a:r>
              <a:rPr lang="da-DK">
                <a:cs typeface="Arial"/>
              </a:rPr>
              <a:t>Det bliver meget hurtigt meget rodet, specielt når man kommer op i lidt større databaser.</a:t>
            </a:r>
          </a:p>
          <a:p>
            <a:pPr>
              <a:buFont typeface="Calibri" panose="020B0504020202020204" pitchFamily="34" charset="0"/>
              <a:buChar char="-"/>
            </a:pPr>
            <a:endParaRPr lang="da-DK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706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415032-172D-B43B-7A4B-4CE2A132D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Database First </a:t>
            </a:r>
            <a:r>
              <a:rPr lang="da-DK" err="1"/>
              <a:t>Pros</a:t>
            </a:r>
            <a:r>
              <a:rPr lang="da-DK"/>
              <a:t> </a:t>
            </a:r>
          </a:p>
        </p:txBody>
      </p:sp>
      <p:pic>
        <p:nvPicPr>
          <p:cNvPr id="4" name="Pladsholder til indhold 3" descr="Ironic Thumbs Up Emoji | iPad Case &amp; Skin">
            <a:extLst>
              <a:ext uri="{FF2B5EF4-FFF2-40B4-BE49-F238E27FC236}">
                <a16:creationId xmlns:a16="http://schemas.microsoft.com/office/drawing/2014/main" id="{4BA724E9-AE62-7FFB-47B4-1EBA736A8C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3301" y="261400"/>
            <a:ext cx="1444829" cy="1762916"/>
          </a:xfr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D089B393-F6C1-722A-FB17-DBB8C093E648}"/>
              </a:ext>
            </a:extLst>
          </p:cNvPr>
          <p:cNvSpPr txBox="1"/>
          <p:nvPr/>
        </p:nvSpPr>
        <p:spPr>
          <a:xfrm>
            <a:off x="750552" y="1694553"/>
            <a:ext cx="7540977" cy="25853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da-DK">
                <a:cs typeface="Arial"/>
              </a:rPr>
              <a:t>Efter første bakke er overvundet, er det utroligt nemt og hurtigt at sætte op.</a:t>
            </a:r>
          </a:p>
          <a:p>
            <a:pPr marL="285750" indent="-285750">
              <a:buFont typeface="Calibri"/>
              <a:buChar char="-"/>
            </a:pPr>
            <a:endParaRPr lang="da-DK">
              <a:cs typeface="Arial"/>
            </a:endParaRPr>
          </a:p>
          <a:p>
            <a:pPr marL="285750" indent="-285750">
              <a:buFont typeface="Calibri"/>
              <a:buChar char="-"/>
            </a:pPr>
            <a:r>
              <a:rPr lang="da-DK">
                <a:cs typeface="Arial"/>
              </a:rPr>
              <a:t>Nemt at holde data integritet</a:t>
            </a:r>
          </a:p>
          <a:p>
            <a:pPr marL="285750" indent="-285750">
              <a:buFont typeface="Calibri"/>
              <a:buChar char="-"/>
            </a:pPr>
            <a:endParaRPr lang="da-DK">
              <a:cs typeface="Arial"/>
            </a:endParaRPr>
          </a:p>
          <a:p>
            <a:pPr marL="285750" indent="-285750">
              <a:buFont typeface="Calibri"/>
              <a:buChar char="-"/>
            </a:pPr>
            <a:r>
              <a:rPr lang="da-DK">
                <a:cs typeface="Arial"/>
              </a:rPr>
              <a:t>Meget lidt reelt arbejde for at sætte det op, specielt når man har lært det.</a:t>
            </a:r>
          </a:p>
          <a:p>
            <a:pPr marL="285750" indent="-285750">
              <a:buFont typeface="Calibri"/>
              <a:buChar char="-"/>
            </a:pPr>
            <a:endParaRPr lang="da-DK">
              <a:cs typeface="Arial"/>
            </a:endParaRPr>
          </a:p>
          <a:p>
            <a:pPr marL="742950" lvl="1" indent="-285750">
              <a:buFont typeface="Courier New"/>
              <a:buChar char="o"/>
            </a:pPr>
            <a:endParaRPr lang="da-DK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8237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1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2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93" name="Top Left">
            <a:extLst>
              <a:ext uri="{FF2B5EF4-FFF2-40B4-BE49-F238E27FC236}">
                <a16:creationId xmlns:a16="http://schemas.microsoft.com/office/drawing/2014/main" id="{6F410C21-CD43-45A5-A726-CF8B01FD8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0" y="-3087"/>
            <a:chExt cx="7921775" cy="6887020"/>
          </a:xfrm>
        </p:grpSpPr>
        <p:sp>
          <p:nvSpPr>
            <p:cNvPr id="94" name="Freeform: Shape 12">
              <a:extLst>
                <a:ext uri="{FF2B5EF4-FFF2-40B4-BE49-F238E27FC236}">
                  <a16:creationId xmlns:a16="http://schemas.microsoft.com/office/drawing/2014/main" id="{F030EA9A-BC9B-4A24-8288-BD332A6A4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2C02E7B-E3A7-4649-B0DF-7111FC4D9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0919" y="61392"/>
              <a:ext cx="4450856" cy="6822541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14">
              <a:extLst>
                <a:ext uri="{FF2B5EF4-FFF2-40B4-BE49-F238E27FC236}">
                  <a16:creationId xmlns:a16="http://schemas.microsoft.com/office/drawing/2014/main" id="{4A466D70-407D-4A6C-887C-F213B7662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274" y="1582560"/>
              <a:ext cx="4133888" cy="5301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D419DCF-E52E-4774-921F-1A9E589C0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3087"/>
              <a:ext cx="17103" cy="17103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16">
              <a:extLst>
                <a:ext uri="{FF2B5EF4-FFF2-40B4-BE49-F238E27FC236}">
                  <a16:creationId xmlns:a16="http://schemas.microsoft.com/office/drawing/2014/main" id="{D56887A1-BF5F-455B-B3D0-A0FA7B7DD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3087"/>
              <a:ext cx="17103" cy="17103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376C740-196E-47D9-97DD-FA626C705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931" y="3518322"/>
              <a:ext cx="2880722" cy="3317378"/>
            </a:xfrm>
            <a:custGeom>
              <a:avLst/>
              <a:gdLst>
                <a:gd name="connsiteX0" fmla="*/ 1604296 w 1604295"/>
                <a:gd name="connsiteY0" fmla="*/ 1847472 h 1847472"/>
                <a:gd name="connsiteX1" fmla="*/ 1517809 w 1604295"/>
                <a:gd name="connsiteY1" fmla="*/ 1544292 h 1847472"/>
                <a:gd name="connsiteX2" fmla="*/ 1394841 w 1604295"/>
                <a:gd name="connsiteY2" fmla="*/ 1183771 h 1847472"/>
                <a:gd name="connsiteX3" fmla="*/ 1318355 w 1604295"/>
                <a:gd name="connsiteY3" fmla="*/ 695233 h 1847472"/>
                <a:gd name="connsiteX4" fmla="*/ 1359884 w 1604295"/>
                <a:gd name="connsiteY4" fmla="*/ 397863 h 1847472"/>
                <a:gd name="connsiteX5" fmla="*/ 1359884 w 1604295"/>
                <a:gd name="connsiteY5" fmla="*/ 236700 h 1847472"/>
                <a:gd name="connsiteX6" fmla="*/ 1351598 w 1604295"/>
                <a:gd name="connsiteY6" fmla="*/ 67250 h 1847472"/>
                <a:gd name="connsiteX7" fmla="*/ 1316641 w 1604295"/>
                <a:gd name="connsiteY7" fmla="*/ 10767 h 1847472"/>
                <a:gd name="connsiteX8" fmla="*/ 1195292 w 1604295"/>
                <a:gd name="connsiteY8" fmla="*/ 34008 h 1847472"/>
                <a:gd name="connsiteX9" fmla="*/ 1005745 w 1604295"/>
                <a:gd name="connsiteY9" fmla="*/ 254988 h 1847472"/>
                <a:gd name="connsiteX10" fmla="*/ 763048 w 1604295"/>
                <a:gd name="connsiteY10" fmla="*/ 587315 h 1847472"/>
                <a:gd name="connsiteX11" fmla="*/ 548640 w 1604295"/>
                <a:gd name="connsiteY11" fmla="*/ 861444 h 1847472"/>
                <a:gd name="connsiteX12" fmla="*/ 328803 w 1604295"/>
                <a:gd name="connsiteY12" fmla="*/ 1145480 h 1847472"/>
                <a:gd name="connsiteX13" fmla="*/ 0 w 1604295"/>
                <a:gd name="connsiteY13" fmla="*/ 1607157 h 184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4295" h="1847472">
                  <a:moveTo>
                    <a:pt x="1604296" y="1847472"/>
                  </a:moveTo>
                  <a:cubicBezTo>
                    <a:pt x="1573721" y="1753270"/>
                    <a:pt x="1548479" y="1638399"/>
                    <a:pt x="1517809" y="1544292"/>
                  </a:cubicBezTo>
                  <a:cubicBezTo>
                    <a:pt x="1478471" y="1423515"/>
                    <a:pt x="1432846" y="1304929"/>
                    <a:pt x="1394841" y="1183771"/>
                  </a:cubicBezTo>
                  <a:cubicBezTo>
                    <a:pt x="1345025" y="1024893"/>
                    <a:pt x="1305497" y="860778"/>
                    <a:pt x="1318355" y="695233"/>
                  </a:cubicBezTo>
                  <a:cubicBezTo>
                    <a:pt x="1326071" y="595316"/>
                    <a:pt x="1353312" y="497780"/>
                    <a:pt x="1359884" y="397863"/>
                  </a:cubicBezTo>
                  <a:cubicBezTo>
                    <a:pt x="1363409" y="344237"/>
                    <a:pt x="1359503" y="290421"/>
                    <a:pt x="1359884" y="236700"/>
                  </a:cubicBezTo>
                  <a:cubicBezTo>
                    <a:pt x="1360265" y="179740"/>
                    <a:pt x="1366076" y="122114"/>
                    <a:pt x="1351598" y="67250"/>
                  </a:cubicBezTo>
                  <a:cubicBezTo>
                    <a:pt x="1345692" y="44866"/>
                    <a:pt x="1335691" y="23530"/>
                    <a:pt x="1316641" y="10767"/>
                  </a:cubicBezTo>
                  <a:cubicBezTo>
                    <a:pt x="1279874" y="-13998"/>
                    <a:pt x="1233202" y="8290"/>
                    <a:pt x="1195292" y="34008"/>
                  </a:cubicBezTo>
                  <a:cubicBezTo>
                    <a:pt x="1114330" y="89062"/>
                    <a:pt x="1060990" y="173644"/>
                    <a:pt x="1005745" y="254988"/>
                  </a:cubicBezTo>
                  <a:cubicBezTo>
                    <a:pt x="928688" y="368526"/>
                    <a:pt x="847058" y="478825"/>
                    <a:pt x="763048" y="587315"/>
                  </a:cubicBezTo>
                  <a:cubicBezTo>
                    <a:pt x="691991" y="679041"/>
                    <a:pt x="621697" y="771338"/>
                    <a:pt x="548640" y="861444"/>
                  </a:cubicBezTo>
                  <a:cubicBezTo>
                    <a:pt x="425672" y="1012987"/>
                    <a:pt x="453866" y="995747"/>
                    <a:pt x="328803" y="1145480"/>
                  </a:cubicBezTo>
                  <a:cubicBezTo>
                    <a:pt x="294418" y="1186628"/>
                    <a:pt x="21146" y="1558103"/>
                    <a:pt x="0" y="160715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A7BFC62-FABD-4718-9C08-C31EF1745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69" y="2957679"/>
              <a:ext cx="2196245" cy="3010367"/>
            </a:xfrm>
            <a:custGeom>
              <a:avLst/>
              <a:gdLst>
                <a:gd name="connsiteX0" fmla="*/ 1223105 w 1223105"/>
                <a:gd name="connsiteY0" fmla="*/ 0 h 1676495"/>
                <a:gd name="connsiteX1" fmla="*/ 1000792 w 1223105"/>
                <a:gd name="connsiteY1" fmla="*/ 254794 h 1676495"/>
                <a:gd name="connsiteX2" fmla="*/ 744760 w 1223105"/>
                <a:gd name="connsiteY2" fmla="*/ 651891 h 1676495"/>
                <a:gd name="connsiteX3" fmla="*/ 345758 w 1223105"/>
                <a:gd name="connsiteY3" fmla="*/ 1231773 h 1676495"/>
                <a:gd name="connsiteX4" fmla="*/ 0 w 1223105"/>
                <a:gd name="connsiteY4" fmla="*/ 1676495 h 1676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105" h="1676495">
                  <a:moveTo>
                    <a:pt x="1223105" y="0"/>
                  </a:moveTo>
                  <a:cubicBezTo>
                    <a:pt x="1136523" y="72771"/>
                    <a:pt x="1066324" y="162401"/>
                    <a:pt x="1000792" y="254794"/>
                  </a:cubicBezTo>
                  <a:cubicBezTo>
                    <a:pt x="909733" y="383286"/>
                    <a:pt x="827723" y="517970"/>
                    <a:pt x="744760" y="651891"/>
                  </a:cubicBezTo>
                  <a:cubicBezTo>
                    <a:pt x="621030" y="851726"/>
                    <a:pt x="497777" y="1052608"/>
                    <a:pt x="345758" y="1231773"/>
                  </a:cubicBezTo>
                  <a:cubicBezTo>
                    <a:pt x="248888" y="1345978"/>
                    <a:pt x="61722" y="1540764"/>
                    <a:pt x="0" y="1676495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78C2B3B-42DE-4307-A7F5-3C51DD2D9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34043" y="2855696"/>
              <a:ext cx="1200999" cy="3994030"/>
            </a:xfrm>
            <a:custGeom>
              <a:avLst/>
              <a:gdLst>
                <a:gd name="connsiteX0" fmla="*/ 668846 w 668845"/>
                <a:gd name="connsiteY0" fmla="*/ 2224305 h 2224304"/>
                <a:gd name="connsiteX1" fmla="*/ 486918 w 668845"/>
                <a:gd name="connsiteY1" fmla="*/ 1944365 h 2224304"/>
                <a:gd name="connsiteX2" fmla="*/ 376809 w 668845"/>
                <a:gd name="connsiteY2" fmla="*/ 1659663 h 2224304"/>
                <a:gd name="connsiteX3" fmla="*/ 319373 w 668845"/>
                <a:gd name="connsiteY3" fmla="*/ 1425157 h 2224304"/>
                <a:gd name="connsiteX4" fmla="*/ 264319 w 668845"/>
                <a:gd name="connsiteY4" fmla="*/ 1130834 h 2224304"/>
                <a:gd name="connsiteX5" fmla="*/ 278702 w 668845"/>
                <a:gd name="connsiteY5" fmla="*/ 882041 h 2224304"/>
                <a:gd name="connsiteX6" fmla="*/ 302609 w 668845"/>
                <a:gd name="connsiteY6" fmla="*/ 736118 h 2224304"/>
                <a:gd name="connsiteX7" fmla="*/ 360045 w 668845"/>
                <a:gd name="connsiteY7" fmla="*/ 444177 h 2224304"/>
                <a:gd name="connsiteX8" fmla="*/ 386334 w 668845"/>
                <a:gd name="connsiteY8" fmla="*/ 233675 h 2224304"/>
                <a:gd name="connsiteX9" fmla="*/ 0 w 668845"/>
                <a:gd name="connsiteY9" fmla="*/ 56795 h 222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8845" h="2224304">
                  <a:moveTo>
                    <a:pt x="668846" y="2224305"/>
                  </a:moveTo>
                  <a:cubicBezTo>
                    <a:pt x="599218" y="2137151"/>
                    <a:pt x="537210" y="2043996"/>
                    <a:pt x="486918" y="1944365"/>
                  </a:cubicBezTo>
                  <a:cubicBezTo>
                    <a:pt x="441008" y="1853306"/>
                    <a:pt x="404717" y="1757770"/>
                    <a:pt x="376809" y="1659663"/>
                  </a:cubicBezTo>
                  <a:cubicBezTo>
                    <a:pt x="354806" y="1582224"/>
                    <a:pt x="337757" y="1503548"/>
                    <a:pt x="319373" y="1425157"/>
                  </a:cubicBezTo>
                  <a:cubicBezTo>
                    <a:pt x="296418" y="1327811"/>
                    <a:pt x="270510" y="1230657"/>
                    <a:pt x="264319" y="1130834"/>
                  </a:cubicBezTo>
                  <a:cubicBezTo>
                    <a:pt x="259080" y="1047681"/>
                    <a:pt x="266891" y="964528"/>
                    <a:pt x="278702" y="882041"/>
                  </a:cubicBezTo>
                  <a:cubicBezTo>
                    <a:pt x="285655" y="833274"/>
                    <a:pt x="293751" y="784601"/>
                    <a:pt x="302609" y="736118"/>
                  </a:cubicBezTo>
                  <a:cubicBezTo>
                    <a:pt x="320516" y="638582"/>
                    <a:pt x="339471" y="541237"/>
                    <a:pt x="360045" y="444177"/>
                  </a:cubicBezTo>
                  <a:cubicBezTo>
                    <a:pt x="374809" y="374549"/>
                    <a:pt x="389763" y="304541"/>
                    <a:pt x="386334" y="233675"/>
                  </a:cubicBezTo>
                  <a:cubicBezTo>
                    <a:pt x="383191" y="168809"/>
                    <a:pt x="391287" y="-120751"/>
                    <a:pt x="0" y="56795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0C6FE7A-5F50-46A9-B473-A40F60CF9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7437" y="5668418"/>
              <a:ext cx="1982111" cy="1181308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D2BF817-B70D-4687-9A70-09C0C6CF8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25817"/>
              <a:ext cx="2282549" cy="5138883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FCAC004-4B7F-45C4-834A-116FD2D03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53524"/>
              <a:ext cx="1650357" cy="4733534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193C743-6F98-4322-B366-AD0353B10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379002"/>
              <a:ext cx="1123546" cy="411627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D3C2310-33DE-4B73-A297-67D5721A8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798206"/>
              <a:ext cx="756945" cy="3350210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25">
              <a:extLst>
                <a:ext uri="{FF2B5EF4-FFF2-40B4-BE49-F238E27FC236}">
                  <a16:creationId xmlns:a16="http://schemas.microsoft.com/office/drawing/2014/main" id="{E78B8B6B-A236-4752-937C-83AF1C4EC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1247513"/>
              <a:ext cx="515229" cy="2438941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16B9790-C202-4F5D-8BEC-130557782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1752232"/>
              <a:ext cx="300409" cy="1599679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E0884AE-BEEF-4D8B-B59B-1EFC91429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31253" y="14016"/>
              <a:ext cx="5523537" cy="3012568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DC19431-34DB-4F62-A4D8-ED38ECCB9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87455" y="75587"/>
              <a:ext cx="4681672" cy="2637228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F5735E-2BC7-4236-B830-616EBBBC7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0305" y="31802"/>
              <a:ext cx="3763077" cy="2110194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8" name="Bottom Right">
            <a:extLst>
              <a:ext uri="{FF2B5EF4-FFF2-40B4-BE49-F238E27FC236}">
                <a16:creationId xmlns:a16="http://schemas.microsoft.com/office/drawing/2014/main" id="{83664CB5-2BA0-493E-BEC5-BACF868A1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4DC3445-FC3D-4F90-BC75-AD8EDD18A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34" name="Graphic 157">
              <a:extLst>
                <a:ext uri="{FF2B5EF4-FFF2-40B4-BE49-F238E27FC236}">
                  <a16:creationId xmlns:a16="http://schemas.microsoft.com/office/drawing/2014/main" id="{70D6C503-0ABE-48A7-BA0B-D5A26B558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6DEB1DC4-C3A0-4645-B456-02A9FFA2C9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36">
                <a:extLst>
                  <a:ext uri="{FF2B5EF4-FFF2-40B4-BE49-F238E27FC236}">
                    <a16:creationId xmlns:a16="http://schemas.microsoft.com/office/drawing/2014/main" id="{2ECF4175-31D6-4A9B-87A4-4C29667497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08D2906-75CA-4435-A320-08EBBA06B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38">
                <a:extLst>
                  <a:ext uri="{FF2B5EF4-FFF2-40B4-BE49-F238E27FC236}">
                    <a16:creationId xmlns:a16="http://schemas.microsoft.com/office/drawing/2014/main" id="{51B8B373-782A-4568-BDF3-093F398F1A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07C3AD9-7FDD-480C-91FF-0D3A977DF2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40">
                <a:extLst>
                  <a:ext uri="{FF2B5EF4-FFF2-40B4-BE49-F238E27FC236}">
                    <a16:creationId xmlns:a16="http://schemas.microsoft.com/office/drawing/2014/main" id="{A8EF16B5-D539-41A0-9FDE-164CE88FE8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2FFF8CB-E294-4944-A954-FC2866B25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2" name="Freeform: Shape 34">
              <a:extLst>
                <a:ext uri="{FF2B5EF4-FFF2-40B4-BE49-F238E27FC236}">
                  <a16:creationId xmlns:a16="http://schemas.microsoft.com/office/drawing/2014/main" id="{B2CD3167-A8E1-4652-8AFE-0E5D9A90C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0F06C4E-E73C-0096-82AF-123A2D37C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706" y="-1001662"/>
            <a:ext cx="9988166" cy="2785797"/>
          </a:xfrm>
        </p:spPr>
        <p:txBody>
          <a:bodyPr anchor="b">
            <a:normAutofit/>
          </a:bodyPr>
          <a:lstStyle/>
          <a:p>
            <a:pPr algn="ctr"/>
            <a:r>
              <a:rPr lang="da-DK" sz="6000"/>
              <a:t>Hvad er ORM?</a:t>
            </a:r>
          </a:p>
        </p:txBody>
      </p:sp>
      <p:sp>
        <p:nvSpPr>
          <p:cNvPr id="103" name="Pladsholder til indhold 2">
            <a:extLst>
              <a:ext uri="{FF2B5EF4-FFF2-40B4-BE49-F238E27FC236}">
                <a16:creationId xmlns:a16="http://schemas.microsoft.com/office/drawing/2014/main" id="{1E1CAD3A-2FA3-4A34-86EE-697700FEC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5091" y="3498856"/>
            <a:ext cx="8188033" cy="261423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86000" lvl="5" indent="0" algn="ctr">
              <a:buNone/>
            </a:pPr>
            <a:endParaRPr lang="da-DK" sz="30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5851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C7B70F-4C78-56FC-4C01-81C062484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/>
              <a:t>Hvad er de </a:t>
            </a:r>
            <a:r>
              <a:rPr lang="da-DK" err="1"/>
              <a:t>vigtigeste</a:t>
            </a:r>
            <a:r>
              <a:rPr lang="da-DK"/>
              <a:t> funktioner i ORM?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C7F04D4-8F5A-BC98-AEFB-BAF28865D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da-DK" sz="2200">
                <a:cs typeface="Arial"/>
              </a:rPr>
              <a:t>Data </a:t>
            </a:r>
            <a:r>
              <a:rPr lang="da-DK" sz="2200" err="1">
                <a:cs typeface="Arial"/>
              </a:rPr>
              <a:t>Mapping</a:t>
            </a:r>
            <a:endParaRPr lang="da-DK" sz="2200">
              <a:cs typeface="Arial"/>
            </a:endParaRPr>
          </a:p>
          <a:p>
            <a:pPr lvl="1">
              <a:buFont typeface="Courier New" panose="020B0504020202020204" pitchFamily="34" charset="0"/>
              <a:buChar char="o"/>
            </a:pPr>
            <a:r>
              <a:rPr lang="da-DK" sz="1800">
                <a:cs typeface="Arial"/>
              </a:rPr>
              <a:t>Laver en </a:t>
            </a:r>
            <a:r>
              <a:rPr lang="da-DK" sz="1800" err="1">
                <a:cs typeface="Arial"/>
              </a:rPr>
              <a:t>connection</a:t>
            </a:r>
            <a:r>
              <a:rPr lang="da-DK" sz="1800">
                <a:cs typeface="Arial"/>
              </a:rPr>
              <a:t> mellem koden og databasen så man nemt kan arbejde med data</a:t>
            </a:r>
          </a:p>
          <a:p>
            <a:r>
              <a:rPr lang="da-DK" sz="2200">
                <a:cs typeface="Arial"/>
              </a:rPr>
              <a:t>CRUD operations</a:t>
            </a:r>
          </a:p>
          <a:p>
            <a:pPr lvl="1">
              <a:buFont typeface="Courier New" panose="020B0504020202020204" pitchFamily="34" charset="0"/>
              <a:buChar char="o"/>
            </a:pPr>
            <a:r>
              <a:rPr lang="da-DK" sz="1800">
                <a:cs typeface="Arial"/>
              </a:rPr>
              <a:t>Gør så man kan </a:t>
            </a:r>
            <a:r>
              <a:rPr lang="da-DK" sz="1800" err="1">
                <a:cs typeface="Arial"/>
              </a:rPr>
              <a:t>Create</a:t>
            </a:r>
            <a:r>
              <a:rPr lang="da-DK" sz="1800">
                <a:cs typeface="Arial"/>
              </a:rPr>
              <a:t>, Read, Update og delete data i databasen</a:t>
            </a:r>
          </a:p>
          <a:p>
            <a:r>
              <a:rPr lang="da-DK" sz="2200">
                <a:cs typeface="Arial"/>
              </a:rPr>
              <a:t>Transaction Handling</a:t>
            </a:r>
          </a:p>
          <a:p>
            <a:pPr lvl="1">
              <a:buFont typeface="Courier New" panose="020B0504020202020204" pitchFamily="34" charset="0"/>
              <a:buChar char="o"/>
            </a:pPr>
            <a:r>
              <a:rPr lang="da-DK" sz="1800">
                <a:cs typeface="Arial"/>
              </a:rPr>
              <a:t>Holder styr på databasen så alt forbliver korrekt når man laver ændringer</a:t>
            </a:r>
          </a:p>
          <a:p>
            <a:r>
              <a:rPr lang="da-DK" sz="2200">
                <a:cs typeface="Arial"/>
              </a:rPr>
              <a:t>Query Building</a:t>
            </a:r>
          </a:p>
          <a:p>
            <a:pPr lvl="1">
              <a:buFont typeface="Courier New" panose="020B0504020202020204" pitchFamily="34" charset="0"/>
              <a:buChar char="o"/>
            </a:pPr>
            <a:r>
              <a:rPr lang="da-DK" sz="1800">
                <a:cs typeface="Arial"/>
              </a:rPr>
              <a:t>Gør det muligt at stille spørgsmål til databasen uden at skulle skrive kompliceret kode</a:t>
            </a:r>
          </a:p>
          <a:p>
            <a:r>
              <a:rPr lang="da-DK" sz="2200">
                <a:cs typeface="Arial"/>
              </a:rPr>
              <a:t>Caching</a:t>
            </a:r>
          </a:p>
          <a:p>
            <a:pPr lvl="1">
              <a:buFont typeface="Courier New" panose="020B0504020202020204" pitchFamily="34" charset="0"/>
              <a:buChar char="o"/>
            </a:pPr>
            <a:r>
              <a:rPr lang="da-DK" sz="1800">
                <a:cs typeface="Arial"/>
              </a:rPr>
              <a:t>Gør dit program hurtigere ved at huske ofte brugte data så den ikke hele tiden skal spørge databasen</a:t>
            </a:r>
          </a:p>
          <a:p>
            <a:endParaRPr lang="da-DK" sz="22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8290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0A0F15-1D3E-9711-6666-B0EACAC00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/>
              <a:t>Hvordan håndterer ORM relationer </a:t>
            </a:r>
            <a:r>
              <a:rPr lang="da-DK" err="1"/>
              <a:t>mellen</a:t>
            </a:r>
            <a:r>
              <a:rPr lang="da-DK"/>
              <a:t> forskellige tabeller?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7CD8030-0FD2-9111-5D0C-3A4A991E6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a-DK">
                <a:cs typeface="Arial"/>
              </a:rPr>
              <a:t>One-to-One</a:t>
            </a:r>
          </a:p>
          <a:p>
            <a:pPr lvl="1">
              <a:buFont typeface="Courier New" panose="020B0504020202020204" pitchFamily="34" charset="0"/>
              <a:buChar char="o"/>
            </a:pPr>
            <a:r>
              <a:rPr lang="da-DK">
                <a:cs typeface="Arial"/>
              </a:rPr>
              <a:t>Direkte forbindelse mellem to enheder i tabellerne</a:t>
            </a:r>
          </a:p>
          <a:p>
            <a:r>
              <a:rPr lang="da-DK">
                <a:cs typeface="Arial"/>
              </a:rPr>
              <a:t>One-to-</a:t>
            </a:r>
            <a:r>
              <a:rPr lang="da-DK" err="1">
                <a:cs typeface="Arial"/>
              </a:rPr>
              <a:t>Many</a:t>
            </a:r>
          </a:p>
          <a:p>
            <a:pPr lvl="1">
              <a:buFont typeface="Courier New" panose="020B0504020202020204" pitchFamily="34" charset="0"/>
              <a:buChar char="o"/>
            </a:pPr>
            <a:r>
              <a:rPr lang="da-DK">
                <a:cs typeface="Arial"/>
              </a:rPr>
              <a:t>En enhed kan forbindes til </a:t>
            </a:r>
            <a:r>
              <a:rPr lang="da-DK" err="1">
                <a:cs typeface="Arial"/>
              </a:rPr>
              <a:t>felere</a:t>
            </a:r>
            <a:r>
              <a:rPr lang="da-DK">
                <a:cs typeface="Arial"/>
              </a:rPr>
              <a:t> andre enheder</a:t>
            </a:r>
          </a:p>
          <a:p>
            <a:r>
              <a:rPr lang="da-DK" err="1">
                <a:cs typeface="Arial"/>
              </a:rPr>
              <a:t>Many</a:t>
            </a:r>
            <a:r>
              <a:rPr lang="da-DK">
                <a:cs typeface="Arial"/>
              </a:rPr>
              <a:t>-to-</a:t>
            </a:r>
            <a:r>
              <a:rPr lang="da-DK" err="1">
                <a:cs typeface="Arial"/>
              </a:rPr>
              <a:t>Many</a:t>
            </a:r>
            <a:endParaRPr lang="da-DK">
              <a:cs typeface="Arial"/>
            </a:endParaRPr>
          </a:p>
          <a:p>
            <a:pPr lvl="1">
              <a:buFont typeface="Courier New" panose="020B0504020202020204" pitchFamily="34" charset="0"/>
              <a:buChar char="o"/>
            </a:pPr>
            <a:r>
              <a:rPr lang="da-DK">
                <a:cs typeface="Arial"/>
              </a:rPr>
              <a:t>Gør det muligt at have mange enheder forbundet til mange andre      enheder</a:t>
            </a:r>
          </a:p>
        </p:txBody>
      </p:sp>
    </p:spTree>
    <p:extLst>
      <p:ext uri="{BB962C8B-B14F-4D97-AF65-F5344CB8AC3E}">
        <p14:creationId xmlns:p14="http://schemas.microsoft.com/office/powerpoint/2010/main" val="681812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7CCD5B-1875-7F1F-8BA6-FD7099964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/>
              <a:t>Hvordan bruger ORM migrations til at styre ændringer i databasens skema?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7A7BAA4-198F-7213-2DC4-BC192319F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a-DK">
                <a:cs typeface="Arial"/>
              </a:rPr>
              <a:t>Hvorfor bruges migrations?</a:t>
            </a:r>
          </a:p>
          <a:p>
            <a:pPr lvl="1">
              <a:buFont typeface="Courier New" panose="020B0504020202020204" pitchFamily="34" charset="0"/>
              <a:buChar char="o"/>
            </a:pPr>
            <a:r>
              <a:rPr lang="da-DK">
                <a:cs typeface="Arial"/>
              </a:rPr>
              <a:t>Det sikrer en kontrolleret tilgang til at opdatere databasens skema</a:t>
            </a:r>
          </a:p>
          <a:p>
            <a:pPr lvl="1">
              <a:buFont typeface="Courier New" panose="020B0504020202020204" pitchFamily="34" charset="0"/>
              <a:buChar char="o"/>
            </a:pPr>
            <a:r>
              <a:rPr lang="da-DK">
                <a:cs typeface="Arial"/>
              </a:rPr>
              <a:t>Holder data sikre og korrekte når der bliver lavet ændringer</a:t>
            </a:r>
          </a:p>
          <a:p>
            <a:r>
              <a:rPr lang="da-DK">
                <a:cs typeface="Arial"/>
              </a:rPr>
              <a:t>Hvordan fungerer migrations?</a:t>
            </a:r>
          </a:p>
          <a:p>
            <a:pPr lvl="1">
              <a:buFont typeface="Courier New" panose="020B0504020202020204" pitchFamily="34" charset="0"/>
              <a:buChar char="o"/>
            </a:pPr>
            <a:r>
              <a:rPr lang="da-DK">
                <a:cs typeface="Arial"/>
              </a:rPr>
              <a:t>Change </a:t>
            </a:r>
            <a:r>
              <a:rPr lang="da-DK" err="1">
                <a:cs typeface="Arial"/>
              </a:rPr>
              <a:t>tracking</a:t>
            </a:r>
            <a:r>
              <a:rPr lang="da-DK">
                <a:cs typeface="Arial"/>
              </a:rPr>
              <a:t>: Når vi ændrer hvordan </a:t>
            </a:r>
            <a:r>
              <a:rPr lang="da-DK" err="1">
                <a:cs typeface="Arial"/>
              </a:rPr>
              <a:t>dataen</a:t>
            </a:r>
            <a:r>
              <a:rPr lang="da-DK">
                <a:cs typeface="Arial"/>
              </a:rPr>
              <a:t> skal se ud, laver ORM en migration der viser ændringen</a:t>
            </a:r>
          </a:p>
          <a:p>
            <a:pPr lvl="1">
              <a:buFont typeface="Courier New" panose="020B0504020202020204" pitchFamily="34" charset="0"/>
              <a:buChar char="o"/>
            </a:pPr>
            <a:r>
              <a:rPr lang="da-DK">
                <a:cs typeface="Arial"/>
              </a:rPr>
              <a:t>Versioning: Hver ændring får sit eget nummer så vi nemt kan se i hvilken rækkefølge </a:t>
            </a:r>
            <a:r>
              <a:rPr lang="da-DK" err="1">
                <a:cs typeface="Arial"/>
              </a:rPr>
              <a:t>ændingerne</a:t>
            </a:r>
            <a:r>
              <a:rPr lang="da-DK">
                <a:cs typeface="Arial"/>
              </a:rPr>
              <a:t> sket</a:t>
            </a:r>
          </a:p>
        </p:txBody>
      </p:sp>
    </p:spTree>
    <p:extLst>
      <p:ext uri="{BB962C8B-B14F-4D97-AF65-F5344CB8AC3E}">
        <p14:creationId xmlns:p14="http://schemas.microsoft.com/office/powerpoint/2010/main" val="311422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D6E9CD-0121-BF29-5137-95C1A9A89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448050" cy="830263"/>
          </a:xfrm>
        </p:spPr>
        <p:txBody>
          <a:bodyPr/>
          <a:lstStyle/>
          <a:p>
            <a:r>
              <a:rPr lang="da-DK"/>
              <a:t>Code-First</a:t>
            </a:r>
          </a:p>
        </p:txBody>
      </p:sp>
      <p:pic>
        <p:nvPicPr>
          <p:cNvPr id="6" name="Billede 5" descr="Et billede, der indeholder tekst, skærmbillede, Font/skrifttype&#10;&#10;Beskrivelsen er genereret automatisk">
            <a:extLst>
              <a:ext uri="{FF2B5EF4-FFF2-40B4-BE49-F238E27FC236}">
                <a16:creationId xmlns:a16="http://schemas.microsoft.com/office/drawing/2014/main" id="{2655297B-A823-1AFA-A0CA-1407BE823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8" y="2362200"/>
            <a:ext cx="3876675" cy="1266825"/>
          </a:xfrm>
          <a:prstGeom prst="rect">
            <a:avLst/>
          </a:prstGeom>
        </p:spPr>
      </p:pic>
      <p:pic>
        <p:nvPicPr>
          <p:cNvPr id="4" name="Billede 3" descr="Et billede, der indeholder tekst, skærmbillede, Font/skrifttype&#10;&#10;Beskrivelsen er genereret automatisk">
            <a:extLst>
              <a:ext uri="{FF2B5EF4-FFF2-40B4-BE49-F238E27FC236}">
                <a16:creationId xmlns:a16="http://schemas.microsoft.com/office/drawing/2014/main" id="{2B6901D0-403E-DF29-398F-F0F07262D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" y="3424238"/>
            <a:ext cx="4038600" cy="1304925"/>
          </a:xfrm>
          <a:prstGeom prst="rect">
            <a:avLst/>
          </a:prstGeom>
        </p:spPr>
      </p:pic>
      <p:pic>
        <p:nvPicPr>
          <p:cNvPr id="5" name="Billede 4" descr="Et billede, der indeholder tekst, skærmbillede, Font/skrifttype&#10;&#10;Beskrivelsen er genereret automatisk">
            <a:extLst>
              <a:ext uri="{FF2B5EF4-FFF2-40B4-BE49-F238E27FC236}">
                <a16:creationId xmlns:a16="http://schemas.microsoft.com/office/drawing/2014/main" id="{87CD38D2-8800-4CE4-44BB-90E2F43EC3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825" y="4548188"/>
            <a:ext cx="4371975" cy="2219325"/>
          </a:xfrm>
          <a:prstGeom prst="rect">
            <a:avLst/>
          </a:prstGeom>
        </p:spPr>
      </p:pic>
      <p:pic>
        <p:nvPicPr>
          <p:cNvPr id="7" name="Billede 6" descr="Et billede, der indeholder tekst, skærmbillede, Font/skrifttype&#10;&#10;Beskrivelsen er genereret automatisk">
            <a:extLst>
              <a:ext uri="{FF2B5EF4-FFF2-40B4-BE49-F238E27FC236}">
                <a16:creationId xmlns:a16="http://schemas.microsoft.com/office/drawing/2014/main" id="{FAC060F6-5426-1F58-6205-9BE89C81B8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3225" y="1466850"/>
            <a:ext cx="4895850" cy="1962150"/>
          </a:xfrm>
          <a:prstGeom prst="rect">
            <a:avLst/>
          </a:prstGeom>
        </p:spPr>
      </p:pic>
      <p:pic>
        <p:nvPicPr>
          <p:cNvPr id="8" name="Billede 7" descr="Et billede, der indeholder tekst, skærmbillede, software, display/skærm/fremvisning&#10;&#10;Beskrivelsen er genereret automatisk">
            <a:extLst>
              <a:ext uri="{FF2B5EF4-FFF2-40B4-BE49-F238E27FC236}">
                <a16:creationId xmlns:a16="http://schemas.microsoft.com/office/drawing/2014/main" id="{A7E96A4E-66B1-0F17-7622-0FAC73022C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9850" y="3262313"/>
            <a:ext cx="4895850" cy="3590925"/>
          </a:xfrm>
          <a:prstGeom prst="rect">
            <a:avLst/>
          </a:prstGeom>
        </p:spPr>
      </p:pic>
      <p:sp>
        <p:nvSpPr>
          <p:cNvPr id="9" name="Tekstfelt 8">
            <a:extLst>
              <a:ext uri="{FF2B5EF4-FFF2-40B4-BE49-F238E27FC236}">
                <a16:creationId xmlns:a16="http://schemas.microsoft.com/office/drawing/2014/main" id="{AC0D4639-C81D-9553-B23A-108D7C30298C}"/>
              </a:ext>
            </a:extLst>
          </p:cNvPr>
          <p:cNvSpPr txBox="1"/>
          <p:nvPr/>
        </p:nvSpPr>
        <p:spPr>
          <a:xfrm>
            <a:off x="219074" y="1752600"/>
            <a:ext cx="352424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a-DK" sz="2800">
                <a:latin typeface="Sagona Book"/>
                <a:cs typeface="Arial"/>
              </a:rPr>
              <a:t>Models</a:t>
            </a:r>
            <a:endParaRPr lang="da-DK" sz="2800">
              <a:latin typeface="Sagona Book"/>
            </a:endParaRP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46295A8F-218B-B4E5-630B-7DEB410D70F0}"/>
              </a:ext>
            </a:extLst>
          </p:cNvPr>
          <p:cNvSpPr txBox="1"/>
          <p:nvPr/>
        </p:nvSpPr>
        <p:spPr>
          <a:xfrm>
            <a:off x="7743824" y="942974"/>
            <a:ext cx="352424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sz="2800" err="1">
                <a:latin typeface="Sagona Book"/>
                <a:cs typeface="Arial"/>
              </a:rPr>
              <a:t>Context</a:t>
            </a:r>
            <a:r>
              <a:rPr lang="da-DK" sz="2800">
                <a:latin typeface="Sagona Book"/>
                <a:cs typeface="Arial"/>
              </a:rPr>
              <a:t> File</a:t>
            </a:r>
            <a:endParaRPr lang="da-DK" sz="2800">
              <a:latin typeface="Sagona Book"/>
            </a:endParaRPr>
          </a:p>
        </p:txBody>
      </p:sp>
    </p:spTree>
    <p:extLst>
      <p:ext uri="{BB962C8B-B14F-4D97-AF65-F5344CB8AC3E}">
        <p14:creationId xmlns:p14="http://schemas.microsoft.com/office/powerpoint/2010/main" val="3303022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F9C45F3B-23B0-4509-69C2-95C28A965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448050" cy="830263"/>
          </a:xfrm>
        </p:spPr>
        <p:txBody>
          <a:bodyPr/>
          <a:lstStyle/>
          <a:p>
            <a:r>
              <a:rPr lang="da-DK"/>
              <a:t>Code-First</a:t>
            </a:r>
          </a:p>
        </p:txBody>
      </p:sp>
      <p:sp>
        <p:nvSpPr>
          <p:cNvPr id="7" name="Tekstfelt 6">
            <a:extLst>
              <a:ext uri="{FF2B5EF4-FFF2-40B4-BE49-F238E27FC236}">
                <a16:creationId xmlns:a16="http://schemas.microsoft.com/office/drawing/2014/main" id="{476CEFC3-56E2-4D4F-AD2C-F3D6DBF4AE78}"/>
              </a:ext>
            </a:extLst>
          </p:cNvPr>
          <p:cNvSpPr txBox="1"/>
          <p:nvPr/>
        </p:nvSpPr>
        <p:spPr>
          <a:xfrm>
            <a:off x="219074" y="1752600"/>
            <a:ext cx="352424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sz="2800" err="1">
                <a:latin typeface="Sagona Book"/>
                <a:cs typeface="Arial"/>
              </a:rPr>
              <a:t>NuGet</a:t>
            </a:r>
            <a:r>
              <a:rPr lang="da-DK" sz="2800">
                <a:latin typeface="Sagona Book"/>
                <a:cs typeface="Arial"/>
              </a:rPr>
              <a:t> Packages</a:t>
            </a:r>
            <a:endParaRPr lang="da-DK" sz="2800">
              <a:latin typeface="Sagona Book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4165B311-66BA-4F8E-8571-E77DFAD56429}"/>
              </a:ext>
            </a:extLst>
          </p:cNvPr>
          <p:cNvSpPr txBox="1"/>
          <p:nvPr/>
        </p:nvSpPr>
        <p:spPr>
          <a:xfrm>
            <a:off x="7200899" y="942974"/>
            <a:ext cx="406717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sz="2400">
                <a:latin typeface="Sagona Book"/>
                <a:cs typeface="Arial"/>
              </a:rPr>
              <a:t>Package Manager Console</a:t>
            </a:r>
          </a:p>
        </p:txBody>
      </p:sp>
      <p:pic>
        <p:nvPicPr>
          <p:cNvPr id="10" name="Billede 9" descr="Et billede, der indeholder tekst, skærmbillede, Font/skrifttype&#10;&#10;Beskrivelsen er genereret automatisk">
            <a:extLst>
              <a:ext uri="{FF2B5EF4-FFF2-40B4-BE49-F238E27FC236}">
                <a16:creationId xmlns:a16="http://schemas.microsoft.com/office/drawing/2014/main" id="{BE54EDBB-325A-0E97-98A8-AB291C877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3" y="2433638"/>
            <a:ext cx="4848225" cy="1343025"/>
          </a:xfrm>
          <a:prstGeom prst="rect">
            <a:avLst/>
          </a:prstGeom>
        </p:spPr>
      </p:pic>
      <p:pic>
        <p:nvPicPr>
          <p:cNvPr id="11" name="Billede 10" descr="Et billede, der indeholder tekst, skærmbillede, diagram, Plan&#10;&#10;Beskrivelsen er genereret automatisk">
            <a:extLst>
              <a:ext uri="{FF2B5EF4-FFF2-40B4-BE49-F238E27FC236}">
                <a16:creationId xmlns:a16="http://schemas.microsoft.com/office/drawing/2014/main" id="{9897C7F8-EC40-A705-EDE5-5DD90CC1F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863" y="3286125"/>
            <a:ext cx="5105400" cy="3495675"/>
          </a:xfrm>
          <a:prstGeom prst="rect">
            <a:avLst/>
          </a:prstGeom>
        </p:spPr>
      </p:pic>
      <p:pic>
        <p:nvPicPr>
          <p:cNvPr id="2" name="Billede 1">
            <a:extLst>
              <a:ext uri="{FF2B5EF4-FFF2-40B4-BE49-F238E27FC236}">
                <a16:creationId xmlns:a16="http://schemas.microsoft.com/office/drawing/2014/main" id="{EF10B7CC-5025-968A-8B4B-35FDBBB62D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538" y="1538288"/>
            <a:ext cx="3248025" cy="428625"/>
          </a:xfrm>
          <a:prstGeom prst="rect">
            <a:avLst/>
          </a:prstGeom>
        </p:spPr>
      </p:pic>
      <p:pic>
        <p:nvPicPr>
          <p:cNvPr id="3" name="Billede 2">
            <a:extLst>
              <a:ext uri="{FF2B5EF4-FFF2-40B4-BE49-F238E27FC236}">
                <a16:creationId xmlns:a16="http://schemas.microsoft.com/office/drawing/2014/main" id="{D8823A9D-6E04-F68C-9B93-0F6DCB71D4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5538" y="2114550"/>
            <a:ext cx="1743075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D8DA23F3-85BF-D264-3903-8A88789DB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790" y="910519"/>
            <a:ext cx="4654786" cy="1024526"/>
          </a:xfrm>
        </p:spPr>
        <p:txBody>
          <a:bodyPr>
            <a:normAutofit/>
          </a:bodyPr>
          <a:lstStyle/>
          <a:p>
            <a:r>
              <a:rPr lang="da-DK" sz="2800"/>
              <a:t>TPH | TPT | TPC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D42155E3-D3AC-0106-8EC3-8EDA9AB515DE}"/>
              </a:ext>
            </a:extLst>
          </p:cNvPr>
          <p:cNvSpPr txBox="1">
            <a:spLocks/>
          </p:cNvSpPr>
          <p:nvPr/>
        </p:nvSpPr>
        <p:spPr>
          <a:xfrm>
            <a:off x="1053395" y="2655359"/>
            <a:ext cx="9098610" cy="1863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da-DK" sz="4000">
                <a:latin typeface="Sagona Book"/>
                <a:cs typeface="Arial"/>
              </a:rPr>
              <a:t>•</a:t>
            </a:r>
            <a:r>
              <a:rPr lang="da-DK" sz="4000" err="1">
                <a:solidFill>
                  <a:srgbClr val="201449"/>
                </a:solidFill>
                <a:latin typeface="Sagona Book"/>
              </a:rPr>
              <a:t>Table</a:t>
            </a:r>
            <a:r>
              <a:rPr lang="da-DK" sz="4000">
                <a:solidFill>
                  <a:srgbClr val="201449"/>
                </a:solidFill>
                <a:latin typeface="Sagona Book"/>
              </a:rPr>
              <a:t> per </a:t>
            </a:r>
            <a:r>
              <a:rPr lang="da-DK" sz="4000" err="1">
                <a:solidFill>
                  <a:srgbClr val="201449"/>
                </a:solidFill>
                <a:latin typeface="Sagona Book"/>
              </a:rPr>
              <a:t>Hierarchy</a:t>
            </a:r>
            <a:r>
              <a:rPr lang="da-DK" sz="4000">
                <a:solidFill>
                  <a:srgbClr val="201449"/>
                </a:solidFill>
                <a:latin typeface="Sagona Book"/>
              </a:rPr>
              <a:t> (TPH)</a:t>
            </a:r>
            <a:endParaRPr lang="da-DK" sz="4000"/>
          </a:p>
          <a:p>
            <a:pPr>
              <a:lnSpc>
                <a:spcPct val="90000"/>
              </a:lnSpc>
            </a:pPr>
            <a:r>
              <a:rPr lang="da-DK" sz="4000">
                <a:latin typeface="Sagona Book"/>
                <a:cs typeface="Arial"/>
              </a:rPr>
              <a:t>•</a:t>
            </a:r>
            <a:r>
              <a:rPr lang="da-DK" sz="4000" err="1">
                <a:solidFill>
                  <a:srgbClr val="201449"/>
                </a:solidFill>
                <a:latin typeface="Sagona Book"/>
              </a:rPr>
              <a:t>Table</a:t>
            </a:r>
            <a:r>
              <a:rPr lang="da-DK" sz="4000">
                <a:solidFill>
                  <a:srgbClr val="201449"/>
                </a:solidFill>
                <a:latin typeface="Sagona Book"/>
              </a:rPr>
              <a:t> per Type (TPT)</a:t>
            </a:r>
            <a:endParaRPr lang="da-DK" sz="4000"/>
          </a:p>
          <a:p>
            <a:pPr>
              <a:lnSpc>
                <a:spcPct val="90000"/>
              </a:lnSpc>
            </a:pPr>
            <a:r>
              <a:rPr lang="da-DK" sz="4000">
                <a:latin typeface="Sagona Book"/>
                <a:cs typeface="Arial"/>
              </a:rPr>
              <a:t>•</a:t>
            </a:r>
            <a:r>
              <a:rPr lang="da-DK" sz="4000" err="1">
                <a:solidFill>
                  <a:srgbClr val="201449"/>
                </a:solidFill>
                <a:latin typeface="Sagona Book"/>
              </a:rPr>
              <a:t>Table</a:t>
            </a:r>
            <a:r>
              <a:rPr lang="da-DK" sz="4000">
                <a:solidFill>
                  <a:srgbClr val="201449"/>
                </a:solidFill>
                <a:latin typeface="Sagona Book"/>
              </a:rPr>
              <a:t> per </a:t>
            </a:r>
            <a:r>
              <a:rPr lang="da-DK" sz="4000" err="1">
                <a:solidFill>
                  <a:srgbClr val="201449"/>
                </a:solidFill>
                <a:latin typeface="Sagona Book"/>
              </a:rPr>
              <a:t>Concrete</a:t>
            </a:r>
            <a:r>
              <a:rPr lang="da-DK" sz="4000">
                <a:solidFill>
                  <a:srgbClr val="201449"/>
                </a:solidFill>
                <a:latin typeface="Sagona Book"/>
              </a:rPr>
              <a:t> Type (TPC)</a:t>
            </a:r>
            <a:endParaRPr lang="da-DK" sz="4000"/>
          </a:p>
          <a:p>
            <a:endParaRPr lang="da-DK" sz="4000"/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4769EBC2-99E8-5729-1A41-E55CAC748F42}"/>
              </a:ext>
            </a:extLst>
          </p:cNvPr>
          <p:cNvSpPr txBox="1"/>
          <p:nvPr/>
        </p:nvSpPr>
        <p:spPr>
          <a:xfrm>
            <a:off x="3706154" y="1222452"/>
            <a:ext cx="80567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sz="2000" b="1">
                <a:latin typeface="Sagona Book"/>
                <a:ea typeface="+mn-lt"/>
                <a:cs typeface="+mn-lt"/>
              </a:rPr>
              <a:t>Framework </a:t>
            </a:r>
            <a:r>
              <a:rPr lang="da-DK" sz="2000" b="1" err="1">
                <a:latin typeface="Sagona Book"/>
                <a:ea typeface="+mn-lt"/>
                <a:cs typeface="+mn-lt"/>
              </a:rPr>
              <a:t>Inheritance</a:t>
            </a:r>
            <a:r>
              <a:rPr lang="da-DK" sz="2000" b="1">
                <a:latin typeface="Sagona Book"/>
                <a:ea typeface="+mn-lt"/>
                <a:cs typeface="+mn-lt"/>
              </a:rPr>
              <a:t> </a:t>
            </a:r>
            <a:r>
              <a:rPr lang="da-DK" sz="2000" b="1" err="1">
                <a:latin typeface="Sagona Book"/>
                <a:ea typeface="+mn-lt"/>
                <a:cs typeface="+mn-lt"/>
              </a:rPr>
              <a:t>Mapping</a:t>
            </a:r>
            <a:r>
              <a:rPr lang="da-DK" sz="2000" b="1">
                <a:latin typeface="Sagona Book"/>
                <a:ea typeface="+mn-lt"/>
                <a:cs typeface="+mn-lt"/>
              </a:rPr>
              <a:t> Strategies</a:t>
            </a:r>
            <a:endParaRPr lang="da-DK" sz="2000" b="1">
              <a:latin typeface="Sagona Book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34BAFF4D-0CBE-061F-C1A3-A706E088C9B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3448050" cy="830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Code-First</a:t>
            </a:r>
          </a:p>
        </p:txBody>
      </p:sp>
    </p:spTree>
    <p:extLst>
      <p:ext uri="{BB962C8B-B14F-4D97-AF65-F5344CB8AC3E}">
        <p14:creationId xmlns:p14="http://schemas.microsoft.com/office/powerpoint/2010/main" val="29023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kstfelt 6">
            <a:extLst>
              <a:ext uri="{FF2B5EF4-FFF2-40B4-BE49-F238E27FC236}">
                <a16:creationId xmlns:a16="http://schemas.microsoft.com/office/drawing/2014/main" id="{09A1EEBC-73B8-FFE0-2776-FAD4EB0325D7}"/>
              </a:ext>
            </a:extLst>
          </p:cNvPr>
          <p:cNvSpPr txBox="1"/>
          <p:nvPr/>
        </p:nvSpPr>
        <p:spPr>
          <a:xfrm>
            <a:off x="10009459" y="1007342"/>
            <a:ext cx="91980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a-DK" sz="2800">
                <a:latin typeface="Sagona Book"/>
                <a:cs typeface="Arial"/>
              </a:rPr>
              <a:t>TPC</a:t>
            </a:r>
            <a:endParaRPr lang="da-DK" sz="2800">
              <a:latin typeface="Sagona Book"/>
            </a:endParaRPr>
          </a:p>
        </p:txBody>
      </p:sp>
      <p:pic>
        <p:nvPicPr>
          <p:cNvPr id="8" name="Billede 7" descr="Et billede, der indeholder tekst, skærmbillede, diagram, Font/skrifttype&#10;&#10;Beskrivelsen er genereret automatisk">
            <a:extLst>
              <a:ext uri="{FF2B5EF4-FFF2-40B4-BE49-F238E27FC236}">
                <a16:creationId xmlns:a16="http://schemas.microsoft.com/office/drawing/2014/main" id="{4A9D832F-25CE-71F7-00E9-0ACD3890E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" y="1533525"/>
            <a:ext cx="2807341" cy="5324475"/>
          </a:xfrm>
          <a:prstGeom prst="rect">
            <a:avLst/>
          </a:prstGeom>
        </p:spPr>
      </p:pic>
      <p:sp>
        <p:nvSpPr>
          <p:cNvPr id="9" name="Tekstfelt 8">
            <a:extLst>
              <a:ext uri="{FF2B5EF4-FFF2-40B4-BE49-F238E27FC236}">
                <a16:creationId xmlns:a16="http://schemas.microsoft.com/office/drawing/2014/main" id="{D7DC4381-683E-8F44-D1BF-7B2BD9720F6F}"/>
              </a:ext>
            </a:extLst>
          </p:cNvPr>
          <p:cNvSpPr txBox="1"/>
          <p:nvPr/>
        </p:nvSpPr>
        <p:spPr>
          <a:xfrm>
            <a:off x="865459" y="1007341"/>
            <a:ext cx="108173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a-DK" sz="2800">
                <a:latin typeface="Sagona Book"/>
                <a:cs typeface="Arial"/>
              </a:rPr>
              <a:t>TPH</a:t>
            </a:r>
            <a:endParaRPr lang="da-DK" sz="2800">
              <a:latin typeface="Sagona Book"/>
            </a:endParaRPr>
          </a:p>
        </p:txBody>
      </p:sp>
      <p:pic>
        <p:nvPicPr>
          <p:cNvPr id="10" name="Billede 9" descr="Et billede, der indeholder tekst, skærmbillede, Font/skrifttype, diagram&#10;&#10;Beskrivelsen er genereret automatisk">
            <a:extLst>
              <a:ext uri="{FF2B5EF4-FFF2-40B4-BE49-F238E27FC236}">
                <a16:creationId xmlns:a16="http://schemas.microsoft.com/office/drawing/2014/main" id="{3AF2959B-2C27-4819-04AF-C1DAA6F9D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6804" y="1533525"/>
            <a:ext cx="3442342" cy="5324475"/>
          </a:xfrm>
          <a:prstGeom prst="rect">
            <a:avLst/>
          </a:prstGeom>
        </p:spPr>
      </p:pic>
      <p:sp>
        <p:nvSpPr>
          <p:cNvPr id="11" name="Tekstfelt 10">
            <a:extLst>
              <a:ext uri="{FF2B5EF4-FFF2-40B4-BE49-F238E27FC236}">
                <a16:creationId xmlns:a16="http://schemas.microsoft.com/office/drawing/2014/main" id="{C0724F7D-2792-9FD8-05B4-EC4DD1CD87A6}"/>
              </a:ext>
            </a:extLst>
          </p:cNvPr>
          <p:cNvSpPr txBox="1"/>
          <p:nvPr/>
        </p:nvSpPr>
        <p:spPr>
          <a:xfrm>
            <a:off x="5323159" y="1007341"/>
            <a:ext cx="91980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a-DK" sz="2800">
                <a:latin typeface="Sagona Book"/>
                <a:cs typeface="Arial"/>
              </a:rPr>
              <a:t>TPT</a:t>
            </a:r>
            <a:endParaRPr lang="da-DK" sz="2800">
              <a:latin typeface="Sagona Book"/>
            </a:endParaRPr>
          </a:p>
        </p:txBody>
      </p:sp>
      <p:pic>
        <p:nvPicPr>
          <p:cNvPr id="12" name="Billede 11" descr="Et billede, der indeholder tekst, skærmbillede, diagram, Font/skrifttype&#10;&#10;Beskrivelsen er genereret automatisk">
            <a:extLst>
              <a:ext uri="{FF2B5EF4-FFF2-40B4-BE49-F238E27FC236}">
                <a16:creationId xmlns:a16="http://schemas.microsoft.com/office/drawing/2014/main" id="{EA7D7A03-3263-BD16-91B3-3057A4F990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718" y="1533525"/>
            <a:ext cx="3271438" cy="5324475"/>
          </a:xfrm>
          <a:prstGeom prst="rect">
            <a:avLst/>
          </a:prstGeom>
        </p:spPr>
      </p:pic>
      <p:sp>
        <p:nvSpPr>
          <p:cNvPr id="3" name="Titel 1">
            <a:extLst>
              <a:ext uri="{FF2B5EF4-FFF2-40B4-BE49-F238E27FC236}">
                <a16:creationId xmlns:a16="http://schemas.microsoft.com/office/drawing/2014/main" id="{AE10D48F-3003-8267-9422-A07417C0D0E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3448050" cy="830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Code-First</a:t>
            </a:r>
          </a:p>
        </p:txBody>
      </p:sp>
    </p:spTree>
    <p:extLst>
      <p:ext uri="{BB962C8B-B14F-4D97-AF65-F5344CB8AC3E}">
        <p14:creationId xmlns:p14="http://schemas.microsoft.com/office/powerpoint/2010/main" val="409724821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Sagona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16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Slidetitler</vt:lpstr>
      </vt:variant>
      <vt:variant>
        <vt:i4>16</vt:i4>
      </vt:variant>
    </vt:vector>
  </HeadingPairs>
  <TitlesOfParts>
    <vt:vector size="17" baseType="lpstr">
      <vt:lpstr>ExploreVTI</vt:lpstr>
      <vt:lpstr>PowerPoint-præsentation</vt:lpstr>
      <vt:lpstr>Hvad er ORM?</vt:lpstr>
      <vt:lpstr>Hvad er de vigtigeste funktioner i ORM?</vt:lpstr>
      <vt:lpstr>Hvordan håndterer ORM relationer mellen forskellige tabeller?</vt:lpstr>
      <vt:lpstr>Hvordan bruger ORM migrations til at styre ændringer i databasens skema?</vt:lpstr>
      <vt:lpstr>Code-First</vt:lpstr>
      <vt:lpstr>Code-First</vt:lpstr>
      <vt:lpstr>TPH | TPT | TPC</vt:lpstr>
      <vt:lpstr>PowerPoint-præsentation</vt:lpstr>
      <vt:lpstr>PowerPoint-præsentation</vt:lpstr>
      <vt:lpstr>PowerPoint-præsentation</vt:lpstr>
      <vt:lpstr>Database-First </vt:lpstr>
      <vt:lpstr>Database-First eksempel controller:</vt:lpstr>
      <vt:lpstr>Database-First</vt:lpstr>
      <vt:lpstr>Database-First Problemer</vt:lpstr>
      <vt:lpstr>Database First Pros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/>
  <cp:revision>3</cp:revision>
  <dcterms:created xsi:type="dcterms:W3CDTF">2024-02-19T16:27:32Z</dcterms:created>
  <dcterms:modified xsi:type="dcterms:W3CDTF">2024-02-21T11:19:35Z</dcterms:modified>
</cp:coreProperties>
</file>